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72" r:id="rId4"/>
    <p:sldId id="274" r:id="rId5"/>
    <p:sldId id="259" r:id="rId6"/>
    <p:sldId id="263" r:id="rId7"/>
    <p:sldId id="262" r:id="rId8"/>
    <p:sldId id="261" r:id="rId9"/>
    <p:sldId id="260" r:id="rId10"/>
    <p:sldId id="273" r:id="rId11"/>
    <p:sldId id="275" r:id="rId1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F82E478-C108-4A1C-97A5-EB8C9379F627}">
          <p14:sldIdLst>
            <p14:sldId id="256"/>
            <p14:sldId id="258"/>
            <p14:sldId id="272"/>
            <p14:sldId id="274"/>
            <p14:sldId id="259"/>
            <p14:sldId id="263"/>
            <p14:sldId id="262"/>
            <p14:sldId id="261"/>
            <p14:sldId id="260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165"/>
    <a:srgbClr val="E8F4EC"/>
    <a:srgbClr val="F0F0F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3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CC16E-642E-4049-A4DA-1756F57F00C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632C4-0621-4442-8D7A-89C393A4CE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96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03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06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04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596405"/>
            <a:ext cx="12192000" cy="1742172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 baseline="0">
                <a:latin typeface="Bahnschrift Light" panose="020B0502040204020203" pitchFamily="34" charset="0"/>
              </a:defRPr>
            </a:lvl1pPr>
          </a:lstStyle>
          <a:p>
            <a:r>
              <a:rPr lang="de-DE" dirty="0" smtClean="0"/>
              <a:t>  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03"/>
            <a:ext cx="2121592" cy="54259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766" y="81003"/>
            <a:ext cx="2072234" cy="51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10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7" y="659568"/>
            <a:ext cx="12192000" cy="1646237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latin typeface="Bahnschrift Light" panose="020B0502040204020203" pitchFamily="34" charset="0"/>
              </a:defRPr>
            </a:lvl1pPr>
          </a:lstStyle>
          <a:p>
            <a:r>
              <a:rPr lang="de-DE" dirty="0" smtClean="0"/>
              <a:t>	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4627" y="2492943"/>
            <a:ext cx="5181600" cy="3849722"/>
          </a:xfrm>
        </p:spPr>
        <p:txBody>
          <a:bodyPr/>
          <a:lstStyle>
            <a:lvl1pPr>
              <a:buClr>
                <a:schemeClr val="accent6"/>
              </a:buClr>
              <a:defRPr>
                <a:latin typeface="Bahnschrift Light" panose="020B0502040204020203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2492943"/>
            <a:ext cx="5181600" cy="3849722"/>
          </a:xfrm>
        </p:spPr>
        <p:txBody>
          <a:bodyPr/>
          <a:lstStyle>
            <a:lvl1pPr marL="457200" indent="-457200">
              <a:buClr>
                <a:schemeClr val="accent6"/>
              </a:buClr>
              <a:buFont typeface="Arial" panose="020B0604020202020204" pitchFamily="34" charset="0"/>
              <a:buChar char="•"/>
              <a:defRPr>
                <a:latin typeface="Bahnschrift Light" panose="020B0502040204020203" pitchFamily="34" charset="0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766" y="81003"/>
            <a:ext cx="2072234" cy="51540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03"/>
            <a:ext cx="2121592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0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03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6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03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26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90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3264-F87B-4EE9-9FDF-A3B331164835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8D24-4B80-4D6A-8B24-C14A7673C9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0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51157" y="458829"/>
            <a:ext cx="7719461" cy="387898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DE" sz="4900" b="1" dirty="0" smtClean="0">
                <a:latin typeface="Bahnschrift Light" panose="020B0502040204020203" pitchFamily="34" charset="0"/>
              </a:rPr>
              <a:t>„Ein halber Körper fährt noch keinen LKW- </a:t>
            </a:r>
            <a:br>
              <a:rPr lang="de-DE" sz="4900" b="1" dirty="0" smtClean="0">
                <a:latin typeface="Bahnschrift Light" panose="020B0502040204020203" pitchFamily="34" charset="0"/>
              </a:rPr>
            </a:br>
            <a:r>
              <a:rPr lang="de-DE" sz="4400" dirty="0" err="1" smtClean="0">
                <a:latin typeface="Bahnschrift Light" panose="020B0502040204020203" pitchFamily="34" charset="0"/>
              </a:rPr>
              <a:t>psychsiche</a:t>
            </a:r>
            <a:r>
              <a:rPr lang="de-DE" sz="4400" dirty="0" smtClean="0">
                <a:latin typeface="Bahnschrift Light" panose="020B0502040204020203" pitchFamily="34" charset="0"/>
              </a:rPr>
              <a:t> und physische Gesundheit im New Work „</a:t>
            </a:r>
            <a:endParaRPr lang="de-DE" sz="4400" dirty="0">
              <a:latin typeface="Bahnschrift Light" panose="020B0502040204020203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08" y="358189"/>
            <a:ext cx="4023359" cy="6930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208" y="-37390"/>
            <a:ext cx="12192000" cy="142463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86626" y="6467101"/>
            <a:ext cx="294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Referent: Hans-Peter Häberle </a:t>
            </a:r>
            <a:endParaRPr lang="de-DE" dirty="0">
              <a:latin typeface="+mj-lt"/>
            </a:endParaRPr>
          </a:p>
        </p:txBody>
      </p:sp>
      <p:grpSp>
        <p:nvGrpSpPr>
          <p:cNvPr id="9" name="Gruppieren 8"/>
          <p:cNvGrpSpPr/>
          <p:nvPr/>
        </p:nvGrpSpPr>
        <p:grpSpPr>
          <a:xfrm rot="20669786">
            <a:off x="314804" y="315369"/>
            <a:ext cx="2662039" cy="2651976"/>
            <a:chOff x="9346132" y="462012"/>
            <a:chExt cx="2399899" cy="2300438"/>
          </a:xfrm>
          <a:solidFill>
            <a:schemeClr val="accent5"/>
          </a:solidFill>
        </p:grpSpPr>
        <p:sp>
          <p:nvSpPr>
            <p:cNvPr id="6" name="Ellipse 5"/>
            <p:cNvSpPr/>
            <p:nvPr/>
          </p:nvSpPr>
          <p:spPr>
            <a:xfrm>
              <a:off x="9346132" y="462012"/>
              <a:ext cx="2399899" cy="2300438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 rot="484076">
              <a:off x="9482023" y="1185406"/>
              <a:ext cx="2049281" cy="881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bg1"/>
                  </a:solidFill>
                  <a:latin typeface="Bahnschrift Light" panose="020B0502040204020203" pitchFamily="34" charset="0"/>
                </a:rPr>
                <a:t>BGF-Infotag 2020 08. Oktober Innsbruck </a:t>
              </a:r>
              <a:endParaRPr lang="de-DE" sz="2000" dirty="0">
                <a:solidFill>
                  <a:schemeClr val="bg1"/>
                </a:solidFill>
                <a:latin typeface="Bahnschrift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9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Wichtige Voraussetzungen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64067"/>
            <a:ext cx="10515600" cy="41099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de-DE" sz="2400" dirty="0" smtClean="0"/>
              <a:t>Die Mitarbeiter erledigen Ihre Aufgaben mit Freude und Liebe.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de-DE" sz="2400" dirty="0" smtClean="0"/>
              <a:t>Die Mitarbeiter arbeiten weitestgehend selbständig und eigenverantwortlich.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de-DE" sz="2400" dirty="0" smtClean="0"/>
              <a:t>Die Mitarbeiter kennen die Ziele, das Warum und den Sinn des Unternehmens.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de-DE" sz="2400" dirty="0" smtClean="0"/>
              <a:t>Die Mitarbeiter wissen, wie Sie durch ihre Tätigkeit dazu beitragen, die Ziele des </a:t>
            </a:r>
            <a:r>
              <a:rPr lang="de-DE" sz="2400" dirty="0" smtClean="0"/>
              <a:t>Unternehmens </a:t>
            </a:r>
            <a:r>
              <a:rPr lang="de-DE" sz="2400" dirty="0" smtClean="0"/>
              <a:t>zu erreichen.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de-DE" sz="2400" dirty="0" smtClean="0"/>
              <a:t>Idealerweise entsprechen die </a:t>
            </a:r>
            <a:r>
              <a:rPr lang="de-DE" sz="2400" dirty="0" smtClean="0"/>
              <a:t>Ziele und das </a:t>
            </a:r>
            <a:r>
              <a:rPr lang="de-DE" sz="2400" dirty="0" smtClean="0"/>
              <a:t>Warum des Mitarbeiters, den Zielen des Unternehmens.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918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703671"/>
            <a:ext cx="12192000" cy="3330341"/>
          </a:xfrm>
        </p:spPr>
        <p:txBody>
          <a:bodyPr>
            <a:normAutofit/>
          </a:bodyPr>
          <a:lstStyle/>
          <a:p>
            <a:r>
              <a:rPr lang="de-DE" dirty="0" smtClean="0"/>
              <a:t>	</a:t>
            </a:r>
            <a:r>
              <a:rPr lang="de-DE" sz="4000" dirty="0" smtClean="0"/>
              <a:t>Vielen Dank für ihre Aufmerksamkeit!</a:t>
            </a:r>
            <a:br>
              <a:rPr lang="de-DE" sz="4000" dirty="0" smtClean="0"/>
            </a:br>
            <a:r>
              <a:rPr lang="de-DE" sz="4000" dirty="0" smtClean="0"/>
              <a:t>	Ich 	wünsche Ihnen von ganzem Herzen 	vollkommene körperliche, seelische und 	mentale Gesundheit sowie alles nur 	erdenklich 	Liebe und Gute.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28183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2291"/>
          </a:xfrm>
          <a:solidFill>
            <a:schemeClr val="bg2"/>
          </a:solidFill>
        </p:spPr>
        <p:txBody>
          <a:bodyPr/>
          <a:lstStyle/>
          <a:p>
            <a:r>
              <a:rPr lang="de-DE" dirty="0" smtClean="0"/>
              <a:t>	Einführung 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376" b="29880"/>
          <a:stretch/>
        </p:blipFill>
        <p:spPr>
          <a:xfrm>
            <a:off x="8271640" y="403224"/>
            <a:ext cx="3531475" cy="346458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893381" y="1885515"/>
            <a:ext cx="77356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Bahnschrift Light" panose="020B0502040204020203" pitchFamily="34" charset="0"/>
              </a:rPr>
              <a:t>Referent: </a:t>
            </a:r>
          </a:p>
          <a:p>
            <a:endParaRPr lang="de-DE" sz="2400" dirty="0" smtClean="0">
              <a:latin typeface="Bahnschrift Light" panose="020B0502040204020203" pitchFamily="34" charset="0"/>
            </a:endParaRP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Bahnschrift Light" panose="020B0502040204020203" pitchFamily="34" charset="0"/>
              </a:rPr>
              <a:t>Hans-Peter Häberle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endParaRPr lang="de-DE" sz="2400" dirty="0" smtClean="0">
              <a:latin typeface="Bahnschrift Light" panose="020B0502040204020203" pitchFamily="34" charset="0"/>
            </a:endParaRP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Bahnschrift Light" panose="020B0502040204020203" pitchFamily="34" charset="0"/>
              </a:rPr>
              <a:t>Inhaber und geschäftsführender Gesellschafter der Häberle Gruppe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endParaRPr lang="de-DE" sz="2400" dirty="0">
              <a:latin typeface="Bahnschrift Light" panose="020B0502040204020203" pitchFamily="34" charset="0"/>
            </a:endParaRP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000" dirty="0" err="1">
                <a:latin typeface="Bahnschrift Light" panose="020B0502040204020203" pitchFamily="34" charset="0"/>
              </a:rPr>
              <a:t>Brainkinetik</a:t>
            </a:r>
            <a:r>
              <a:rPr lang="de-DE" sz="2000" dirty="0">
                <a:latin typeface="Bahnschrift Light" panose="020B0502040204020203" pitchFamily="34" charset="0"/>
              </a:rPr>
              <a:t>® Coach &amp; Gesundheitsmentor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Bahnschrift Light" panose="020B0502040204020203" pitchFamily="34" charset="0"/>
              </a:rPr>
              <a:t>Business </a:t>
            </a:r>
            <a:r>
              <a:rPr lang="de-DE" sz="2000" dirty="0">
                <a:latin typeface="Bahnschrift Light" panose="020B0502040204020203" pitchFamily="34" charset="0"/>
              </a:rPr>
              <a:t>Coach (DVCT)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Bahnschrift Light" panose="020B0502040204020203" pitchFamily="34" charset="0"/>
              </a:rPr>
              <a:t>Mediator</a:t>
            </a:r>
            <a:endParaRPr lang="de-DE" sz="2000" dirty="0">
              <a:latin typeface="Bahnschrift Light" panose="020B0502040204020203" pitchFamily="34" charset="0"/>
            </a:endParaRP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Bahnschrift Light" panose="020B0502040204020203" pitchFamily="34" charset="0"/>
              </a:rPr>
              <a:t>Mental- </a:t>
            </a:r>
            <a:r>
              <a:rPr lang="de-DE" sz="2000" dirty="0">
                <a:latin typeface="Bahnschrift Light" panose="020B0502040204020203" pitchFamily="34" charset="0"/>
              </a:rPr>
              <a:t>&amp; Erfolgstrainer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Bahnschrift Light" panose="020B0502040204020203" pitchFamily="34" charset="0"/>
              </a:rPr>
              <a:t>Systemisch </a:t>
            </a:r>
            <a:r>
              <a:rPr lang="de-DE" sz="2000" dirty="0">
                <a:latin typeface="Bahnschrift Light" panose="020B0502040204020203" pitchFamily="34" charset="0"/>
              </a:rPr>
              <a:t>Agiler Organisationsbegleiter</a:t>
            </a:r>
            <a:endParaRPr lang="de-DE" sz="2000" dirty="0" smtClean="0">
              <a:latin typeface="Bahnschrift Light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de-DE" sz="2400" dirty="0" smtClean="0">
              <a:latin typeface="Bahnschrift Light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0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"/>
          <a:stretch/>
        </p:blipFill>
        <p:spPr>
          <a:xfrm>
            <a:off x="1482291" y="513717"/>
            <a:ext cx="8796287" cy="6265552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8123722" y="1222408"/>
            <a:ext cx="356135" cy="2213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60398" y="4909606"/>
            <a:ext cx="10462661" cy="1635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760398" y="3715712"/>
            <a:ext cx="10462661" cy="1010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760399" y="2521818"/>
            <a:ext cx="10462661" cy="1010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Kollegiale Entwicklung 	Unternehmensleitbild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656573"/>
            <a:ext cx="10515600" cy="3888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i="1" dirty="0" smtClean="0">
                <a:latin typeface="Bahnschrift Light" panose="020B0502040204020203" pitchFamily="34" charset="0"/>
              </a:rPr>
              <a:t>Achtung </a:t>
            </a:r>
            <a:r>
              <a:rPr lang="de-DE" sz="2400" b="1" i="1" dirty="0">
                <a:latin typeface="Bahnschrift Light" panose="020B0502040204020203" pitchFamily="34" charset="0"/>
              </a:rPr>
              <a:t>Respekt und Verständnis </a:t>
            </a:r>
            <a:r>
              <a:rPr lang="de-DE" sz="2400" dirty="0">
                <a:latin typeface="Bahnschrift Light" panose="020B0502040204020203" pitchFamily="34" charset="0"/>
              </a:rPr>
              <a:t>gegenüber jedem einzelnen Menschen, Mitarbeiter, Kunden und </a:t>
            </a:r>
            <a:r>
              <a:rPr lang="de-DE" sz="2400" dirty="0" smtClean="0">
                <a:latin typeface="Bahnschrift Light" panose="020B0502040204020203" pitchFamily="34" charset="0"/>
              </a:rPr>
              <a:t>Lieferanten</a:t>
            </a:r>
          </a:p>
          <a:p>
            <a:pPr marL="0" indent="0">
              <a:buNone/>
            </a:pPr>
            <a:endParaRPr lang="de-DE" sz="2400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de-DE" sz="2400" b="1" i="1" dirty="0" err="1">
                <a:latin typeface="Bahnschrift Light" panose="020B0502040204020203" pitchFamily="34" charset="0"/>
              </a:rPr>
              <a:t>Win</a:t>
            </a:r>
            <a:r>
              <a:rPr lang="de-DE" sz="2400" b="1" i="1" dirty="0">
                <a:latin typeface="Bahnschrift Light" panose="020B0502040204020203" pitchFamily="34" charset="0"/>
              </a:rPr>
              <a:t>-</a:t>
            </a:r>
            <a:r>
              <a:rPr lang="de-DE" sz="2400" b="1" i="1" dirty="0" err="1">
                <a:latin typeface="Bahnschrift Light" panose="020B0502040204020203" pitchFamily="34" charset="0"/>
              </a:rPr>
              <a:t>Win</a:t>
            </a:r>
            <a:r>
              <a:rPr lang="de-DE" sz="2400" b="1" i="1" dirty="0">
                <a:latin typeface="Bahnschrift Light" panose="020B0502040204020203" pitchFamily="34" charset="0"/>
              </a:rPr>
              <a:t>-Denken</a:t>
            </a:r>
            <a:r>
              <a:rPr lang="de-DE" sz="2400" dirty="0">
                <a:latin typeface="Bahnschrift Light" panose="020B0502040204020203" pitchFamily="34" charset="0"/>
              </a:rPr>
              <a:t> für alle mit der Ludwig Häberle Logistik GmbH kooperierenden Partner, Mitarbeiter und </a:t>
            </a:r>
            <a:r>
              <a:rPr lang="de-DE" sz="2400" dirty="0" smtClean="0">
                <a:latin typeface="Bahnschrift Light" panose="020B0502040204020203" pitchFamily="34" charset="0"/>
              </a:rPr>
              <a:t>Lieferanten</a:t>
            </a:r>
          </a:p>
          <a:p>
            <a:pPr marL="0" indent="0">
              <a:buNone/>
            </a:pPr>
            <a:endParaRPr lang="de-DE" sz="2400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de-DE" sz="2400" b="1" i="1" dirty="0">
                <a:latin typeface="Bahnschrift Light" panose="020B0502040204020203" pitchFamily="34" charset="0"/>
              </a:rPr>
              <a:t>Spitzenleistung und höchste Qualität</a:t>
            </a:r>
            <a:r>
              <a:rPr lang="de-DE" sz="2400" b="1" dirty="0">
                <a:latin typeface="Bahnschrift Light" panose="020B0502040204020203" pitchFamily="34" charset="0"/>
              </a:rPr>
              <a:t> </a:t>
            </a:r>
            <a:r>
              <a:rPr lang="de-DE" sz="2400" dirty="0">
                <a:latin typeface="Bahnschrift Light" panose="020B0502040204020203" pitchFamily="34" charset="0"/>
              </a:rPr>
              <a:t>rund um alle von uns angebotenen Produkte und Dienstleistungen zu einem dafür angemessenen Preis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0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ahnschrift Light" panose="020B0502040204020203" pitchFamily="34" charset="0"/>
              </a:rPr>
              <a:t> 	</a:t>
            </a:r>
            <a:r>
              <a:rPr lang="de-DE" dirty="0" err="1" smtClean="0">
                <a:latin typeface="Bahnschrift Light" panose="020B0502040204020203" pitchFamily="34" charset="0"/>
              </a:rPr>
              <a:t>Häbi</a:t>
            </a:r>
            <a:r>
              <a:rPr lang="de-DE" dirty="0" smtClean="0">
                <a:latin typeface="Bahnschrift Light" panose="020B0502040204020203" pitchFamily="34" charset="0"/>
              </a:rPr>
              <a:t> Fit </a:t>
            </a:r>
            <a:endParaRPr lang="de-DE" dirty="0">
              <a:latin typeface="Bahnschrift Light" panose="020B0502040204020203" pitchFamily="34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8507184" y="2865758"/>
            <a:ext cx="2156059" cy="2088683"/>
            <a:chOff x="1290987" y="3330637"/>
            <a:chExt cx="2156059" cy="2088683"/>
          </a:xfrm>
          <a:solidFill>
            <a:srgbClr val="FFC000"/>
          </a:solidFill>
        </p:grpSpPr>
        <p:sp>
          <p:nvSpPr>
            <p:cNvPr id="4" name="Rechteck 3"/>
            <p:cNvSpPr/>
            <p:nvPr/>
          </p:nvSpPr>
          <p:spPr>
            <a:xfrm>
              <a:off x="1290987" y="3330637"/>
              <a:ext cx="2156059" cy="2088683"/>
            </a:xfrm>
            <a:prstGeom prst="rect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Bahnschrift Light" panose="020B0502040204020203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621453" y="4096794"/>
              <a:ext cx="1636295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Bahnschrift Light" panose="020B0502040204020203" pitchFamily="34" charset="0"/>
                </a:rPr>
                <a:t>Werkzeuge</a:t>
              </a:r>
              <a:r>
                <a:rPr lang="de-DE" dirty="0" smtClean="0">
                  <a:latin typeface="Bahnschrift Light" panose="020B0502040204020203" pitchFamily="34" charset="0"/>
                </a:rPr>
                <a:t> </a:t>
              </a:r>
              <a:endParaRPr lang="de-DE" dirty="0">
                <a:latin typeface="Bahnschrift Light" panose="020B0502040204020203" pitchFamily="34" charset="0"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096000" y="2865759"/>
            <a:ext cx="2196966" cy="2088683"/>
            <a:chOff x="3735002" y="3383188"/>
            <a:chExt cx="2196966" cy="2088683"/>
          </a:xfrm>
        </p:grpSpPr>
        <p:sp>
          <p:nvSpPr>
            <p:cNvPr id="6" name="Rechteck 5"/>
            <p:cNvSpPr/>
            <p:nvPr/>
          </p:nvSpPr>
          <p:spPr>
            <a:xfrm>
              <a:off x="3735002" y="3383188"/>
              <a:ext cx="2156059" cy="2088683"/>
            </a:xfrm>
            <a:prstGeom prst="rect">
              <a:avLst/>
            </a:prstGeom>
            <a:solidFill>
              <a:srgbClr val="F55165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Bahnschrift Light" panose="020B0502040204020203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805586" y="3765808"/>
              <a:ext cx="2126382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Bahnschrift Light" panose="020B0502040204020203" pitchFamily="34" charset="0"/>
                </a:rPr>
                <a:t>Kommunikation&amp; Gesprächs-formate </a:t>
              </a:r>
              <a:endParaRPr lang="de-DE" sz="2000" dirty="0">
                <a:latin typeface="Bahnschrift Light" panose="020B0502040204020203" pitchFamily="34" charset="0"/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3639105" y="2865760"/>
            <a:ext cx="2156059" cy="2088683"/>
            <a:chOff x="6179017" y="3383187"/>
            <a:chExt cx="2156059" cy="2088683"/>
          </a:xfrm>
          <a:solidFill>
            <a:srgbClr val="92D050"/>
          </a:solidFill>
        </p:grpSpPr>
        <p:sp>
          <p:nvSpPr>
            <p:cNvPr id="7" name="Rechteck 6"/>
            <p:cNvSpPr/>
            <p:nvPr/>
          </p:nvSpPr>
          <p:spPr>
            <a:xfrm>
              <a:off x="6179017" y="3383187"/>
              <a:ext cx="2156059" cy="2088683"/>
            </a:xfrm>
            <a:prstGeom prst="rect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Bahnschrift Light" panose="020B0502040204020203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702328" y="4146412"/>
              <a:ext cx="1228547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Bahnschrift Light" panose="020B0502040204020203" pitchFamily="34" charset="0"/>
                </a:rPr>
                <a:t>Aktionen</a:t>
              </a:r>
              <a:endParaRPr lang="de-DE" sz="2000" dirty="0">
                <a:latin typeface="Bahnschrift Light" panose="020B0502040204020203" pitchFamily="34" charset="0"/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1236708" y="2865760"/>
            <a:ext cx="2256960" cy="2088683"/>
            <a:chOff x="8623032" y="3383187"/>
            <a:chExt cx="2256960" cy="2088683"/>
          </a:xfrm>
        </p:grpSpPr>
        <p:sp>
          <p:nvSpPr>
            <p:cNvPr id="8" name="Rechteck 7"/>
            <p:cNvSpPr/>
            <p:nvPr/>
          </p:nvSpPr>
          <p:spPr>
            <a:xfrm>
              <a:off x="8623032" y="3383187"/>
              <a:ext cx="2156059" cy="2088683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Bahnschrift Light" panose="020B0502040204020203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9031541" y="3942906"/>
              <a:ext cx="18484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latin typeface="Bahnschrift Light" panose="020B0502040204020203" pitchFamily="34" charset="0"/>
                </a:rPr>
                <a:t>Coaching &amp; Beratung </a:t>
              </a:r>
              <a:endParaRPr lang="de-DE" sz="2000" dirty="0">
                <a:latin typeface="Bahnschrift Light" panose="020B0502040204020203" pitchFamily="34" charset="0"/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1290987" y="2450262"/>
            <a:ext cx="9702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 smtClean="0">
              <a:latin typeface="Bahnschrift Light" panose="020B0502040204020203" pitchFamily="34" charset="0"/>
            </a:endParaRPr>
          </a:p>
          <a:p>
            <a:endParaRPr lang="de-DE" sz="2400" dirty="0">
              <a:latin typeface="Bahnschrift Light" panose="020B0502040204020203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977" y="5805761"/>
            <a:ext cx="3141415" cy="781326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>
            <a:off x="2118312" y="5582653"/>
            <a:ext cx="766171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feil nach oben 13"/>
          <p:cNvSpPr/>
          <p:nvPr/>
        </p:nvSpPr>
        <p:spPr>
          <a:xfrm>
            <a:off x="2079057" y="5034013"/>
            <a:ext cx="96252" cy="548640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oben 19"/>
          <p:cNvSpPr/>
          <p:nvPr/>
        </p:nvSpPr>
        <p:spPr>
          <a:xfrm>
            <a:off x="4680437" y="5019575"/>
            <a:ext cx="96252" cy="548640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oben 20"/>
          <p:cNvSpPr/>
          <p:nvPr/>
        </p:nvSpPr>
        <p:spPr>
          <a:xfrm>
            <a:off x="7207579" y="5019574"/>
            <a:ext cx="96252" cy="548640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oben 21"/>
          <p:cNvSpPr/>
          <p:nvPr/>
        </p:nvSpPr>
        <p:spPr>
          <a:xfrm>
            <a:off x="9713400" y="5047494"/>
            <a:ext cx="96252" cy="548640"/>
          </a:xfrm>
          <a:prstGeom prst="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links und rechts 15"/>
          <p:cNvSpPr/>
          <p:nvPr/>
        </p:nvSpPr>
        <p:spPr>
          <a:xfrm>
            <a:off x="5460714" y="4395335"/>
            <a:ext cx="924026" cy="307053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links und rechts 24"/>
          <p:cNvSpPr/>
          <p:nvPr/>
        </p:nvSpPr>
        <p:spPr>
          <a:xfrm>
            <a:off x="3049530" y="4395336"/>
            <a:ext cx="924026" cy="307053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links und rechts 25"/>
          <p:cNvSpPr/>
          <p:nvPr/>
        </p:nvSpPr>
        <p:spPr>
          <a:xfrm>
            <a:off x="7917609" y="4386924"/>
            <a:ext cx="924026" cy="307053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4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de-DE" dirty="0" smtClean="0"/>
              <a:t>	Coaching&amp; 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9696" y="2506662"/>
            <a:ext cx="5181600" cy="4351338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de-DE" dirty="0" smtClean="0"/>
              <a:t>Die goldenen Regeln der Gesundheit 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Persönlichkeitsentwicklung</a:t>
            </a:r>
            <a:endParaRPr lang="de-DE" dirty="0"/>
          </a:p>
          <a:p>
            <a:pPr>
              <a:buClr>
                <a:srgbClr val="00B0F0"/>
              </a:buClr>
            </a:pPr>
            <a:r>
              <a:rPr lang="de-DE" dirty="0" err="1" smtClean="0"/>
              <a:t>Brainkinetik</a:t>
            </a:r>
            <a:endParaRPr lang="de-DE" dirty="0" smtClean="0"/>
          </a:p>
          <a:p>
            <a:pPr>
              <a:buClr>
                <a:srgbClr val="00B0F0"/>
              </a:buClr>
            </a:pPr>
            <a:r>
              <a:rPr lang="de-DE" dirty="0" smtClean="0"/>
              <a:t>Transaktionsanalyse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Gewaltfreie Kommunikation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Moderation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2180" y="2506662"/>
            <a:ext cx="5181600" cy="4351338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de-DE" dirty="0" smtClean="0"/>
              <a:t>Entscheidungen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Retroperspektive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Mediation</a:t>
            </a:r>
          </a:p>
          <a:p>
            <a:pPr>
              <a:buClr>
                <a:srgbClr val="00B0F0"/>
              </a:buClr>
            </a:pPr>
            <a:r>
              <a:rPr lang="de-DE" dirty="0" smtClean="0"/>
              <a:t>Coaching von Teams </a:t>
            </a:r>
          </a:p>
          <a:p>
            <a:pPr>
              <a:buClr>
                <a:schemeClr val="accent4"/>
              </a:buClr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9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de-DE" dirty="0" smtClean="0"/>
              <a:t>	</a:t>
            </a:r>
            <a:r>
              <a:rPr lang="de-DE" sz="4000" dirty="0" smtClean="0"/>
              <a:t>Aktionen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79618" y="2506662"/>
            <a:ext cx="5181600" cy="4351338"/>
          </a:xfrm>
        </p:spPr>
        <p:txBody>
          <a:bodyPr/>
          <a:lstStyle/>
          <a:p>
            <a:pPr>
              <a:buClr>
                <a:srgbClr val="92D050"/>
              </a:buClr>
            </a:pPr>
            <a:r>
              <a:rPr lang="de-DE" dirty="0" smtClean="0"/>
              <a:t>Gesundheitstag </a:t>
            </a:r>
          </a:p>
          <a:p>
            <a:pPr lvl="1">
              <a:buClr>
                <a:srgbClr val="92D05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Bewusstsein schaffen über Schulungen und Vorträge</a:t>
            </a:r>
            <a:endParaRPr lang="de-DE" dirty="0">
              <a:latin typeface="Bahnschrift Light" panose="020B0502040204020203" pitchFamily="34" charset="0"/>
            </a:endParaRPr>
          </a:p>
          <a:p>
            <a:pPr>
              <a:buClr>
                <a:srgbClr val="92D050"/>
              </a:buClr>
            </a:pPr>
            <a:r>
              <a:rPr lang="de-DE" dirty="0" smtClean="0"/>
              <a:t>Kochwerkstatt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Ernährungsberatung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Lauftreff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Nordic Walking 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Wandern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7171" y="2506662"/>
            <a:ext cx="5181600" cy="4351338"/>
          </a:xfrm>
        </p:spPr>
        <p:txBody>
          <a:bodyPr/>
          <a:lstStyle/>
          <a:p>
            <a:pPr>
              <a:buClr>
                <a:srgbClr val="92D050"/>
              </a:buClr>
            </a:pPr>
            <a:r>
              <a:rPr lang="de-DE" dirty="0" smtClean="0"/>
              <a:t>Yoga 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Bowling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Fußballspielen+ Turniere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Psychologische Beratung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Raucherentwöhnung</a:t>
            </a:r>
          </a:p>
          <a:p>
            <a:pPr>
              <a:buClr>
                <a:srgbClr val="92D050"/>
              </a:buClr>
            </a:pPr>
            <a:r>
              <a:rPr lang="de-DE" dirty="0" smtClean="0"/>
              <a:t>Teamentwicklung</a:t>
            </a:r>
          </a:p>
          <a:p>
            <a:pPr marL="571500" lvl="1" indent="-342900">
              <a:buClr>
                <a:srgbClr val="92D05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Kletterpark</a:t>
            </a:r>
          </a:p>
          <a:p>
            <a:pPr marL="571500" lvl="1" indent="-342900">
              <a:buClr>
                <a:srgbClr val="92D050"/>
              </a:buClr>
              <a:buFont typeface="Symbol" panose="05050102010706020507" pitchFamily="18" charset="2"/>
              <a:buChar char="-"/>
            </a:pPr>
            <a:r>
              <a:rPr lang="de-DE" dirty="0" err="1" smtClean="0">
                <a:latin typeface="Bahnschrift Light" panose="020B0502040204020203" pitchFamily="34" charset="0"/>
              </a:rPr>
              <a:t>Segway</a:t>
            </a:r>
            <a:r>
              <a:rPr lang="de-DE" dirty="0" smtClean="0">
                <a:latin typeface="Bahnschrift Light" panose="020B0502040204020203" pitchFamily="34" charset="0"/>
              </a:rPr>
              <a:t>-Tour</a:t>
            </a:r>
          </a:p>
          <a:p>
            <a:pPr>
              <a:buClr>
                <a:srgbClr val="92D050"/>
              </a:buClr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50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55165"/>
          </a:solidFill>
        </p:spPr>
        <p:txBody>
          <a:bodyPr/>
          <a:lstStyle/>
          <a:p>
            <a:r>
              <a:rPr lang="de-DE" dirty="0" smtClean="0"/>
              <a:t>	Kommunikation &amp; Gesprächsformate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94607" y="2506662"/>
            <a:ext cx="5181600" cy="4351338"/>
          </a:xfrm>
        </p:spPr>
        <p:txBody>
          <a:bodyPr>
            <a:normAutofit/>
          </a:bodyPr>
          <a:lstStyle/>
          <a:p>
            <a:pPr>
              <a:buClr>
                <a:srgbClr val="F55165"/>
              </a:buClr>
            </a:pPr>
            <a:r>
              <a:rPr lang="de-DE" dirty="0" smtClean="0"/>
              <a:t>Recruiting Prozess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Willkommenskultur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Feedbackkultur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Zielvereinbarungen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Zielreview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MA-Entwicklungsgespräch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Mediation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Format zum Lösen von Spannungen und Konflikten </a:t>
            </a:r>
          </a:p>
          <a:p>
            <a:pPr>
              <a:buClr>
                <a:schemeClr val="accent2"/>
              </a:buClr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127" y="2506662"/>
            <a:ext cx="5181600" cy="4351338"/>
          </a:xfrm>
        </p:spPr>
        <p:txBody>
          <a:bodyPr>
            <a:normAutofit/>
          </a:bodyPr>
          <a:lstStyle/>
          <a:p>
            <a:pPr>
              <a:buClr>
                <a:srgbClr val="F55165"/>
              </a:buClr>
            </a:pPr>
            <a:r>
              <a:rPr lang="de-DE" dirty="0" smtClean="0"/>
              <a:t>Informationsgespräch 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Klausuren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Workshops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Fahrerstammtisch</a:t>
            </a:r>
          </a:p>
          <a:p>
            <a:pPr lvl="1">
              <a:buClr>
                <a:srgbClr val="F55165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Teamentwicklung 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Rückkehrgespräche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Abmahnungsgespräche</a:t>
            </a:r>
          </a:p>
          <a:p>
            <a:pPr>
              <a:buClr>
                <a:srgbClr val="F55165"/>
              </a:buClr>
            </a:pPr>
            <a:r>
              <a:rPr lang="de-DE" dirty="0" smtClean="0"/>
              <a:t>Trennungsgespräche 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475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de-DE" dirty="0" smtClean="0">
                <a:latin typeface="Bahnschrift Light" panose="020B0502040204020203" pitchFamily="34" charset="0"/>
              </a:rPr>
              <a:t> 	Werkzeuge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5103" y="2486130"/>
            <a:ext cx="5181600" cy="4351338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QM-System </a:t>
            </a:r>
          </a:p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Einsatzpläne</a:t>
            </a:r>
          </a:p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Leistungspläne</a:t>
            </a:r>
          </a:p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Entscheidungsmatrix Teamboards</a:t>
            </a:r>
          </a:p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Agile Organisationsentwicklung</a:t>
            </a:r>
          </a:p>
          <a:p>
            <a:pPr>
              <a:buClr>
                <a:srgbClr val="FFC000"/>
              </a:buClr>
            </a:pPr>
            <a:r>
              <a:rPr lang="de-DE" dirty="0" smtClean="0"/>
              <a:t>E-Learning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6304903" y="2486130"/>
            <a:ext cx="5181600" cy="4351338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de-DE" dirty="0" err="1" smtClean="0"/>
              <a:t>Häbi</a:t>
            </a:r>
            <a:r>
              <a:rPr lang="de-DE" dirty="0" smtClean="0"/>
              <a:t> Fit digital </a:t>
            </a:r>
          </a:p>
          <a:p>
            <a:pPr lvl="1">
              <a:buClr>
                <a:srgbClr val="FFC00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Körper</a:t>
            </a:r>
          </a:p>
          <a:p>
            <a:pPr lvl="1">
              <a:buClr>
                <a:srgbClr val="FFC00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Stoffwechsel</a:t>
            </a:r>
          </a:p>
          <a:p>
            <a:pPr lvl="1">
              <a:buClr>
                <a:srgbClr val="FFC00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Umwelt</a:t>
            </a:r>
          </a:p>
          <a:p>
            <a:pPr lvl="1">
              <a:buClr>
                <a:srgbClr val="FFC000"/>
              </a:buClr>
              <a:buFont typeface="Symbol" panose="05050102010706020507" pitchFamily="18" charset="2"/>
              <a:buChar char="-"/>
            </a:pPr>
            <a:r>
              <a:rPr lang="de-DE" dirty="0" smtClean="0">
                <a:latin typeface="Bahnschrift Light" panose="020B0502040204020203" pitchFamily="34" charset="0"/>
              </a:rPr>
              <a:t>Psyche</a:t>
            </a:r>
          </a:p>
          <a:p>
            <a:pPr lvl="1">
              <a:buClr>
                <a:srgbClr val="FFC000"/>
              </a:buClr>
              <a:buFont typeface="Symbol" panose="05050102010706020507" pitchFamily="18" charset="2"/>
              <a:buChar char="-"/>
            </a:pPr>
            <a:r>
              <a:rPr lang="de-DE" dirty="0" err="1" smtClean="0">
                <a:latin typeface="Bahnschrift Light" panose="020B0502040204020203" pitchFamily="34" charset="0"/>
              </a:rPr>
              <a:t>Blackboard</a:t>
            </a:r>
            <a:endParaRPr lang="de-DE" dirty="0">
              <a:latin typeface="Bahnschrift Light" panose="020B0502040204020203" pitchFamily="34" charset="0"/>
            </a:endParaRPr>
          </a:p>
          <a:p>
            <a:pPr>
              <a:buClr>
                <a:srgbClr val="FFC000"/>
              </a:buClr>
            </a:pPr>
            <a:r>
              <a:rPr lang="de-DE" dirty="0" smtClean="0"/>
              <a:t>Kreisorganisation </a:t>
            </a:r>
          </a:p>
          <a:p>
            <a:pPr>
              <a:buClr>
                <a:srgbClr val="FFC000"/>
              </a:buClr>
            </a:pPr>
            <a:r>
              <a:rPr lang="de-DE" dirty="0" smtClean="0">
                <a:latin typeface="Bahnschrift Light" panose="020B0502040204020203" pitchFamily="34" charset="0"/>
              </a:rPr>
              <a:t>…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</a:pPr>
            <a:endParaRPr lang="de-DE" dirty="0" smtClean="0">
              <a:latin typeface="Bahnschrift Light" panose="020B0502040204020203" pitchFamily="34" charset="0"/>
            </a:endParaRPr>
          </a:p>
          <a:p>
            <a:endParaRPr lang="de-DE" dirty="0" smtClean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Breitbild</PresentationFormat>
  <Paragraphs>93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Bahnschrift Light</vt:lpstr>
      <vt:lpstr>Calibri</vt:lpstr>
      <vt:lpstr>Calibri Light</vt:lpstr>
      <vt:lpstr>Symbol</vt:lpstr>
      <vt:lpstr>Wingdings</vt:lpstr>
      <vt:lpstr>Office</vt:lpstr>
      <vt:lpstr>„Ein halber Körper fährt noch keinen LKW-  psychsiche und physische Gesundheit im New Work „</vt:lpstr>
      <vt:lpstr> Einführung </vt:lpstr>
      <vt:lpstr>PowerPoint-Präsentation</vt:lpstr>
      <vt:lpstr> Kollegiale Entwicklung  Unternehmensleitbild</vt:lpstr>
      <vt:lpstr>  Häbi Fit </vt:lpstr>
      <vt:lpstr> Coaching&amp; Beratung</vt:lpstr>
      <vt:lpstr> Aktionen</vt:lpstr>
      <vt:lpstr> Kommunikation &amp; Gesprächsformate</vt:lpstr>
      <vt:lpstr>  Werkzeuge </vt:lpstr>
      <vt:lpstr> Wichtige Voraussetzungen </vt:lpstr>
      <vt:lpstr> Vielen Dank für ihre Aufmerksamkeit!  Ich  wünsche Ihnen von ganzem Herzen  vollkommene körperliche, seelische und  mentale Gesundheit sowie alles nur  erdenklich  Liebe und Gute.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Mensch im Mittelpunkt  Welchen Beitrag kann ein Unternehmen für die Gesunehit seiner Mitarbeitenden leisten?</dc:title>
  <dc:creator>Anna-Maria Häberle</dc:creator>
  <cp:lastModifiedBy>Anna-Maria Häberle</cp:lastModifiedBy>
  <cp:revision>37</cp:revision>
  <cp:lastPrinted>2020-09-17T09:37:38Z</cp:lastPrinted>
  <dcterms:created xsi:type="dcterms:W3CDTF">2020-09-17T06:48:22Z</dcterms:created>
  <dcterms:modified xsi:type="dcterms:W3CDTF">2020-10-06T16:01:09Z</dcterms:modified>
</cp:coreProperties>
</file>